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4" r:id="rId3"/>
    <p:sldId id="286" r:id="rId4"/>
    <p:sldId id="259" r:id="rId5"/>
    <p:sldId id="267" r:id="rId6"/>
    <p:sldId id="265" r:id="rId7"/>
    <p:sldId id="270" r:id="rId8"/>
    <p:sldId id="271" r:id="rId9"/>
    <p:sldId id="272" r:id="rId10"/>
    <p:sldId id="273" r:id="rId11"/>
    <p:sldId id="278" r:id="rId12"/>
    <p:sldId id="282" r:id="rId13"/>
    <p:sldId id="268" r:id="rId14"/>
    <p:sldId id="283" r:id="rId15"/>
    <p:sldId id="269" r:id="rId16"/>
    <p:sldId id="284" r:id="rId17"/>
    <p:sldId id="285" r:id="rId18"/>
    <p:sldId id="275" r:id="rId19"/>
    <p:sldId id="277" r:id="rId20"/>
    <p:sldId id="290" r:id="rId21"/>
    <p:sldId id="279" r:id="rId22"/>
    <p:sldId id="280" r:id="rId23"/>
    <p:sldId id="274" r:id="rId24"/>
    <p:sldId id="276" r:id="rId25"/>
    <p:sldId id="281" r:id="rId26"/>
    <p:sldId id="289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9415" autoAdjust="0"/>
    <p:restoredTop sz="94660"/>
  </p:normalViewPr>
  <p:slideViewPr>
    <p:cSldViewPr>
      <p:cViewPr>
        <p:scale>
          <a:sx n="50" d="100"/>
          <a:sy n="50" d="100"/>
        </p:scale>
        <p:origin x="-2340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DDE45-6903-4543-B80A-5B244183C0D5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AD33D-B52F-4174-9E2F-444A1DBF7F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F04E6-D257-4149-9A68-98146242C75D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5F8B4-AADD-4A04-BBCF-0F1ACA6825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___Microsoft_Office_PowerPoint2.pptx"/><Relationship Id="rId4" Type="http://schemas.openxmlformats.org/officeDocument/2006/relationships/package" Target="../embeddings/____________Microsoft_Office_PowerPoint1.ppt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package" Target="../embeddings/____________Microsoft_Office_PowerPoint4.pptx"/><Relationship Id="rId4" Type="http://schemas.openxmlformats.org/officeDocument/2006/relationships/package" Target="../embeddings/____________Microsoft_Office_PowerPoint3.ppt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RINA\Downloads\i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703627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857620" y="357166"/>
            <a:ext cx="478634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Педагогический опыт по краеведческой деятельности через кружковую работу для детей среднего дошкольного возраста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143116"/>
            <a:ext cx="55721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«От края и до края Кубань одна такая…»</a:t>
            </a:r>
            <a:endParaRPr lang="ru-RU" sz="40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H="1" flipV="1">
            <a:off x="3786182" y="5288340"/>
            <a:ext cx="5572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Автор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Глибоцкая Ирина Александровна   Воспитатель МБДОУ Д/С 19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 Новороссийск 2017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532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dirty="0" smtClean="0">
              <a:solidFill>
                <a:srgbClr val="0070C0"/>
              </a:solidFill>
              <a:cs typeface="Times New Roman" pitchFamily="18" charset="0"/>
            </a:endParaRPr>
          </a:p>
          <a:p>
            <a:pPr algn="ctr"/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5603" name="Picture 3" descr="C:\Users\IRINA\Desktop\даша\IMG_20170327_170315.jpg"/>
          <p:cNvPicPr>
            <a:picLocks noChangeAspect="1" noChangeArrowheads="1"/>
          </p:cNvPicPr>
          <p:nvPr/>
        </p:nvPicPr>
        <p:blipFill>
          <a:blip r:embed="rId3" cstate="print"/>
          <a:srcRect l="-306" t="26516" r="3757" b="8249"/>
          <a:stretch>
            <a:fillRect/>
          </a:stretch>
        </p:blipFill>
        <p:spPr bwMode="auto">
          <a:xfrm>
            <a:off x="1142976" y="214290"/>
            <a:ext cx="3251156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 descr="C:\Users\IRINA\Desktop\даша\IMG_20170327_170308.jpg"/>
          <p:cNvPicPr>
            <a:picLocks noChangeAspect="1" noChangeArrowheads="1"/>
          </p:cNvPicPr>
          <p:nvPr/>
        </p:nvPicPr>
        <p:blipFill>
          <a:blip r:embed="rId4" cstate="print"/>
          <a:srcRect t="21199" b="11060"/>
          <a:stretch>
            <a:fillRect/>
          </a:stretch>
        </p:blipFill>
        <p:spPr bwMode="auto">
          <a:xfrm>
            <a:off x="4857752" y="0"/>
            <a:ext cx="3500462" cy="316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7" name="Picture 1" descr="C:\Users\IRINA\Desktop\2016 МЛ. ГР ЗАНЯТИЕ\DSC_0005.JPG"/>
          <p:cNvPicPr>
            <a:picLocks noChangeAspect="1" noChangeArrowheads="1"/>
          </p:cNvPicPr>
          <p:nvPr/>
        </p:nvPicPr>
        <p:blipFill>
          <a:blip r:embed="rId5" cstate="print"/>
          <a:srcRect l="3302" r="7344"/>
          <a:stretch>
            <a:fillRect/>
          </a:stretch>
        </p:blipFill>
        <p:spPr bwMode="auto">
          <a:xfrm>
            <a:off x="214282" y="3286124"/>
            <a:ext cx="3857570" cy="2878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 descr="C:\Users\IRINA\Desktop\2016 МЛ. ГР ЗАНЯТИЕ\DSC_0003.JPG"/>
          <p:cNvPicPr>
            <a:picLocks noChangeAspect="1" noChangeArrowheads="1"/>
          </p:cNvPicPr>
          <p:nvPr/>
        </p:nvPicPr>
        <p:blipFill>
          <a:blip r:embed="rId6" cstate="print"/>
          <a:srcRect l="10854" t="19696" r="16398" b="9755"/>
          <a:stretch>
            <a:fillRect/>
          </a:stretch>
        </p:blipFill>
        <p:spPr bwMode="auto">
          <a:xfrm>
            <a:off x="4429123" y="3282464"/>
            <a:ext cx="4315037" cy="278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4514" name="Picture 2" descr="F:\проект\глибоцкая ира\20170215_163556.jpg"/>
          <p:cNvPicPr>
            <a:picLocks noChangeAspect="1" noChangeArrowheads="1"/>
          </p:cNvPicPr>
          <p:nvPr/>
        </p:nvPicPr>
        <p:blipFill>
          <a:blip r:embed="rId3" cstate="print"/>
          <a:srcRect r="9753"/>
          <a:stretch>
            <a:fillRect/>
          </a:stretch>
        </p:blipFill>
        <p:spPr bwMode="auto">
          <a:xfrm>
            <a:off x="500034" y="500042"/>
            <a:ext cx="4214842" cy="2627081"/>
          </a:xfrm>
          <a:prstGeom prst="rect">
            <a:avLst/>
          </a:prstGeom>
          <a:noFill/>
        </p:spPr>
      </p:pic>
      <p:pic>
        <p:nvPicPr>
          <p:cNvPr id="64515" name="Picture 3" descr="F:\проект\2016 МЛ. ГР ЗАНЯТИЕ\DSC_0006.JPG"/>
          <p:cNvPicPr>
            <a:picLocks noChangeAspect="1" noChangeArrowheads="1"/>
          </p:cNvPicPr>
          <p:nvPr/>
        </p:nvPicPr>
        <p:blipFill>
          <a:blip r:embed="rId4" cstate="print"/>
          <a:srcRect l="13235" r="22478"/>
          <a:stretch>
            <a:fillRect/>
          </a:stretch>
        </p:blipFill>
        <p:spPr bwMode="auto">
          <a:xfrm>
            <a:off x="5357818" y="468306"/>
            <a:ext cx="3286148" cy="3407802"/>
          </a:xfrm>
          <a:prstGeom prst="rect">
            <a:avLst/>
          </a:prstGeom>
          <a:noFill/>
        </p:spPr>
      </p:pic>
      <p:pic>
        <p:nvPicPr>
          <p:cNvPr id="64516" name="Picture 4" descr="F:\проект\2016 МЛ. ГР ЗАНЯТИЕ\DSC_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9446" y="3029435"/>
            <a:ext cx="5099942" cy="33999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 r="3203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7586" name="Picture 2" descr="F:\проект\IMG_20150925_115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35296">
            <a:off x="328722" y="488699"/>
            <a:ext cx="3632111" cy="2724083"/>
          </a:xfrm>
          <a:prstGeom prst="rect">
            <a:avLst/>
          </a:prstGeom>
          <a:noFill/>
        </p:spPr>
      </p:pic>
      <p:pic>
        <p:nvPicPr>
          <p:cNvPr id="67588" name="Picture 4" descr="F:\проект\IMG_20150925_115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146496" flipV="1">
            <a:off x="3859749" y="408299"/>
            <a:ext cx="4654476" cy="3490857"/>
          </a:xfrm>
          <a:prstGeom prst="rect">
            <a:avLst/>
          </a:prstGeom>
          <a:noFill/>
        </p:spPr>
      </p:pic>
      <p:pic>
        <p:nvPicPr>
          <p:cNvPr id="67589" name="Picture 5" descr="F:\проект\IMG_20150925_12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06526">
            <a:off x="2477612" y="3256458"/>
            <a:ext cx="3924577" cy="2943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6626" name="Picture 2" descr="C:\Users\IRINA\Desktop\даша\IMG_20170328_09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C:\Users\IRINA\Desktop\даша\IMG_20170328_090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66" y="1357298"/>
            <a:ext cx="476253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Users\IRINA\Desktop\даша\IMG_20170328_090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643314"/>
            <a:ext cx="4286247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28662" y="571480"/>
            <a:ext cx="77107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Знакомство с казачьем подворьем</a:t>
            </a:r>
            <a:endParaRPr lang="ru-RU" sz="28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 r="3203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4514" name="Picture 2" descr="C:\Users\IRINA\Desktop\даша\IMG_20170328_104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66361">
            <a:off x="510374" y="1265298"/>
            <a:ext cx="3544969" cy="2658726"/>
          </a:xfrm>
          <a:prstGeom prst="rect">
            <a:avLst/>
          </a:prstGeom>
          <a:noFill/>
        </p:spPr>
      </p:pic>
      <p:pic>
        <p:nvPicPr>
          <p:cNvPr id="64515" name="Picture 3" descr="C:\Users\IRINA\Desktop\даша\IMG_20170328_104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742">
            <a:off x="4998718" y="900356"/>
            <a:ext cx="3290033" cy="2467526"/>
          </a:xfrm>
          <a:prstGeom prst="rect">
            <a:avLst/>
          </a:prstGeom>
          <a:noFill/>
        </p:spPr>
      </p:pic>
      <p:pic>
        <p:nvPicPr>
          <p:cNvPr id="64516" name="Picture 4" descr="C:\Users\IRINA\Desktop\даша\IMG_20170327_160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3357553" y="2608064"/>
            <a:ext cx="2786082" cy="25539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42976" y="5072074"/>
            <a:ext cx="713917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Веселые прогулки с подвижными кубанскими играми, наблюдениями совместным трудом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7650" name="Picture 2" descr="C:\Users\IRINA\Desktop\даша\IMG_20170328_071032_242.JPG"/>
          <p:cNvPicPr>
            <a:picLocks noChangeAspect="1" noChangeArrowheads="1"/>
          </p:cNvPicPr>
          <p:nvPr/>
        </p:nvPicPr>
        <p:blipFill>
          <a:blip r:embed="rId3"/>
          <a:srcRect t="6250" r="17236" b="31250"/>
          <a:stretch>
            <a:fillRect/>
          </a:stretch>
        </p:blipFill>
        <p:spPr bwMode="auto">
          <a:xfrm rot="20745444">
            <a:off x="454023" y="742640"/>
            <a:ext cx="4031163" cy="3184708"/>
          </a:xfrm>
          <a:prstGeom prst="rect">
            <a:avLst/>
          </a:prstGeom>
          <a:noFill/>
        </p:spPr>
      </p:pic>
      <p:pic>
        <p:nvPicPr>
          <p:cNvPr id="27652" name="Picture 4" descr="C:\Users\IRINA\Desktop\даша\IMG_20170327_160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2868158" y="3503305"/>
            <a:ext cx="4190931" cy="3143198"/>
          </a:xfrm>
          <a:prstGeom prst="rect">
            <a:avLst/>
          </a:prstGeom>
          <a:noFill/>
        </p:spPr>
      </p:pic>
      <p:pic>
        <p:nvPicPr>
          <p:cNvPr id="27651" name="Picture 3" descr="C:\Users\IRINA\Desktop\даша\IMG_20170327_161839_2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46401">
            <a:off x="4906384" y="435916"/>
            <a:ext cx="3899583" cy="3203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 r="3203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4514" name="Picture 2" descr="C:\Users\IRINA\Desktop\группа\мл. ср\IMG_20160401_112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14356"/>
            <a:ext cx="3619525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515" name="Picture 3" descr="C:\Users\IRINA\Desktop\группа\мл. ср\IMG_20160401_112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0949" y="714356"/>
            <a:ext cx="3714775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516" name="Picture 4" descr="C:\Users\IRINA\Desktop\группа\IMG_20170120_1154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00504"/>
            <a:ext cx="3643338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517" name="Picture 5" descr="C:\Users\IRINA\Desktop\группа\IMG_20170120_1156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00504"/>
            <a:ext cx="3571900" cy="267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071670" y="214290"/>
            <a:ext cx="51171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Изучаем родную природу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8794" y="3429000"/>
            <a:ext cx="67698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Устраиваем инсценировки сказок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 r="3203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3491" name="Picture 3" descr="C:\Users\IRINA\Desktop\группа\мл. ср\IMG_20160317_154124.jpg"/>
          <p:cNvPicPr>
            <a:picLocks noChangeAspect="1" noChangeArrowheads="1"/>
          </p:cNvPicPr>
          <p:nvPr/>
        </p:nvPicPr>
        <p:blipFill>
          <a:blip r:embed="rId3" cstate="print"/>
          <a:srcRect l="23704"/>
          <a:stretch>
            <a:fillRect/>
          </a:stretch>
        </p:blipFill>
        <p:spPr bwMode="auto">
          <a:xfrm>
            <a:off x="857224" y="428604"/>
            <a:ext cx="2500330" cy="2457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492" name="Picture 4" descr="C:\Users\IRINA\Desktop\группа\мл. ср\IMG_20160317_154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071810"/>
            <a:ext cx="2786082" cy="2089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493" name="Picture 5" descr="C:\Users\IRINA\Desktop\группа\мл. ср\IMG_20160317_154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2928934"/>
            <a:ext cx="3143272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494" name="Picture 6" descr="C:\Users\IRINA\Desktop\группа\мл. ср\IMG_20160401_1126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500042"/>
            <a:ext cx="3000396" cy="2250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429264"/>
            <a:ext cx="61436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организовываем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игры - путешествия по городу, краю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1538" y="500042"/>
            <a:ext cx="72866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Организация прогулок выходного дня родителей вместе с детьми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2770" name="Picture 2" descr="C:\Users\IRINA\Desktop\IMG-20170112-WA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428736"/>
            <a:ext cx="2571768" cy="2571768"/>
          </a:xfrm>
          <a:prstGeom prst="rect">
            <a:avLst/>
          </a:prstGeom>
          <a:noFill/>
        </p:spPr>
      </p:pic>
      <p:pic>
        <p:nvPicPr>
          <p:cNvPr id="32771" name="Picture 3" descr="C:\Users\IRINA\Desktop\IMG-20170112-WA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643182"/>
            <a:ext cx="2500330" cy="3333774"/>
          </a:xfrm>
          <a:prstGeom prst="rect">
            <a:avLst/>
          </a:prstGeom>
          <a:noFill/>
        </p:spPr>
      </p:pic>
      <p:pic>
        <p:nvPicPr>
          <p:cNvPr id="32773" name="Picture 5" descr="C:\Users\IRINA\Desktop\группа\IMG-20161105-WA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500174"/>
            <a:ext cx="2643206" cy="3685516"/>
          </a:xfrm>
          <a:prstGeom prst="rect">
            <a:avLst/>
          </a:prstGeom>
          <a:noFill/>
        </p:spPr>
      </p:pic>
      <p:pic>
        <p:nvPicPr>
          <p:cNvPr id="32772" name="Picture 4" descr="C:\Users\IRINA\Desktop\IMG-20170112-WA0021.jpg"/>
          <p:cNvPicPr>
            <a:picLocks noChangeAspect="1" noChangeArrowheads="1"/>
          </p:cNvPicPr>
          <p:nvPr/>
        </p:nvPicPr>
        <p:blipFill>
          <a:blip r:embed="rId6" cstate="print"/>
          <a:srcRect t="3194" r="6955"/>
          <a:stretch>
            <a:fillRect/>
          </a:stretch>
        </p:blipFill>
        <p:spPr bwMode="auto">
          <a:xfrm>
            <a:off x="3111357" y="4071942"/>
            <a:ext cx="3021147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14480" y="428604"/>
            <a:ext cx="56390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Создание  презентаций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571472" y="1071546"/>
          <a:ext cx="4382038" cy="3286148"/>
        </p:xfrm>
        <a:graphic>
          <a:graphicData uri="http://schemas.openxmlformats.org/presentationml/2006/ole">
            <p:oleObj spid="_x0000_s33794" name="Презентация" r:id="rId4" imgW="4570378" imgH="3427533" progId="PowerPoint.Show.12">
              <p:embed/>
            </p:oleObj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4429124" y="2714620"/>
          <a:ext cx="4572562" cy="3429024"/>
        </p:xfrm>
        <a:graphic>
          <a:graphicData uri="http://schemas.openxmlformats.org/presentationml/2006/ole">
            <p:oleObj spid="_x0000_s33795" name="Презентация" r:id="rId5" imgW="4570378" imgH="3427533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 r="4062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714356"/>
            <a:ext cx="72152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Кружок </a:t>
            </a:r>
          </a:p>
          <a:p>
            <a:pPr algn="ctr"/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«От края и до края Кубань одна такая…»</a:t>
            </a:r>
          </a:p>
          <a:p>
            <a:pPr algn="ctr"/>
            <a:endParaRPr lang="ru-RU" sz="28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актуальность проекта</a:t>
            </a:r>
          </a:p>
          <a:p>
            <a:pPr algn="ctr"/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Важная необходимость целенаправленного патриотического воспитания подрастающего поколения.</a:t>
            </a:r>
          </a:p>
          <a:p>
            <a:pPr algn="ctr"/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ownloads\747.jpg"/>
          <p:cNvPicPr>
            <a:picLocks noChangeAspect="1" noChangeArrowheads="1"/>
          </p:cNvPicPr>
          <p:nvPr/>
        </p:nvPicPr>
        <p:blipFill>
          <a:blip r:embed="rId3"/>
          <a:srcRect r="3203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285720" y="214290"/>
          <a:ext cx="4570413" cy="3427413"/>
        </p:xfrm>
        <a:graphic>
          <a:graphicData uri="http://schemas.openxmlformats.org/presentationml/2006/ole">
            <p:oleObj spid="_x0000_s63490" name="Презентация" r:id="rId4" imgW="4570378" imgH="3427533" progId="PowerPoint.Show.12">
              <p:embed/>
            </p:oleObj>
          </a:graphicData>
        </a:graphic>
      </p:graphicFrame>
      <p:graphicFrame>
        <p:nvGraphicFramePr>
          <p:cNvPr id="63495" name="Object 7"/>
          <p:cNvGraphicFramePr>
            <a:graphicFrameLocks noChangeAspect="1"/>
          </p:cNvGraphicFramePr>
          <p:nvPr/>
        </p:nvGraphicFramePr>
        <p:xfrm>
          <a:off x="3929058" y="2714620"/>
          <a:ext cx="4570413" cy="3427413"/>
        </p:xfrm>
        <a:graphic>
          <a:graphicData uri="http://schemas.openxmlformats.org/presentationml/2006/ole">
            <p:oleObj spid="_x0000_s63495" name="Презентация" r:id="rId5" imgW="4570378" imgH="3427533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2910" y="500042"/>
            <a:ext cx="685345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Организация мини-музея в группе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4818" name="Picture 2" descr="C:\Users\IRINA\Desktop\даша\IMG_20170327_181701.jpg"/>
          <p:cNvPicPr>
            <a:picLocks noChangeAspect="1" noChangeArrowheads="1"/>
          </p:cNvPicPr>
          <p:nvPr/>
        </p:nvPicPr>
        <p:blipFill>
          <a:blip r:embed="rId3" cstate="print"/>
          <a:srcRect l="2105" t="16842" r="3158" b="11579"/>
          <a:stretch>
            <a:fillRect/>
          </a:stretch>
        </p:blipFill>
        <p:spPr bwMode="auto">
          <a:xfrm>
            <a:off x="495800" y="1500174"/>
            <a:ext cx="8143932" cy="4614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5844" name="Picture 4" descr="C:\Users\IRINA\Desktop\даша\IMG_20170327_181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3639">
            <a:off x="2000232" y="3268218"/>
            <a:ext cx="5072098" cy="3398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2" name="Picture 2" descr="C:\Users\IRINA\Desktop\даша\IMG_20170327_181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5213">
            <a:off x="133398" y="825843"/>
            <a:ext cx="4143372" cy="3107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3" name="Picture 3" descr="C:\Users\IRINA\Desktop\даша\IMG_20170327_181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57636">
            <a:off x="4786314" y="857232"/>
            <a:ext cx="4009627" cy="3007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596" y="285728"/>
            <a:ext cx="5429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НАШИ ПРАЗДНИКИ СОВМЕСТНО С РОДИТЕЛЯМИ.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1746" name="Picture 2" descr="C:\Users\IRINA\Desktop\IMG_20161201_214454_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4"/>
            <a:ext cx="3822920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9" name="Picture 5" descr="C:\Users\IRINA\Desktop\IMG_20161201_214408_7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142984"/>
            <a:ext cx="3635495" cy="4214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5538" name="Picture 2" descr="F:\проект\ср. гр\DSC_07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4071966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539" name="Picture 3" descr="F:\проект\ср. гр\DSC_0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00042"/>
            <a:ext cx="4071966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540" name="Picture 4" descr="F:\проект\ср. гр\DSC_0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876"/>
            <a:ext cx="3857620" cy="2571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541" name="Picture 5" descr="F:\проект\ср. гр\DSC_08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500438"/>
            <a:ext cx="3786213" cy="252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 r="32031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6562" name="Picture 2" descr="F:\проект\ср. гр\DSC_0809.JPG"/>
          <p:cNvPicPr>
            <a:picLocks noChangeAspect="1" noChangeArrowheads="1"/>
          </p:cNvPicPr>
          <p:nvPr/>
        </p:nvPicPr>
        <p:blipFill>
          <a:blip r:embed="rId3" cstate="print"/>
          <a:srcRect l="12727" r="23636"/>
          <a:stretch>
            <a:fillRect/>
          </a:stretch>
        </p:blipFill>
        <p:spPr bwMode="auto">
          <a:xfrm>
            <a:off x="545527" y="500042"/>
            <a:ext cx="3818686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563" name="Picture 3" descr="F:\проект\ср. гр\DSC_0810.JPG"/>
          <p:cNvPicPr>
            <a:picLocks noChangeAspect="1" noChangeArrowheads="1"/>
          </p:cNvPicPr>
          <p:nvPr/>
        </p:nvPicPr>
        <p:blipFill>
          <a:blip r:embed="rId4" cstate="print"/>
          <a:srcRect l="17021" r="23404"/>
          <a:stretch>
            <a:fillRect/>
          </a:stretch>
        </p:blipFill>
        <p:spPr bwMode="auto">
          <a:xfrm>
            <a:off x="4803002" y="571480"/>
            <a:ext cx="3957969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564" name="Picture 4" descr="F:\проект\ср. гр\DSC_0813.JPG"/>
          <p:cNvPicPr>
            <a:picLocks noChangeAspect="1" noChangeArrowheads="1"/>
          </p:cNvPicPr>
          <p:nvPr/>
        </p:nvPicPr>
        <p:blipFill>
          <a:blip r:embed="rId5" cstate="print"/>
          <a:srcRect l="20743" r="24349"/>
          <a:stretch>
            <a:fillRect/>
          </a:stretch>
        </p:blipFill>
        <p:spPr bwMode="auto">
          <a:xfrm>
            <a:off x="3286116" y="2500306"/>
            <a:ext cx="3214710" cy="3903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 r="3203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5538" name="Picture 2" descr="F:\20170214_133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4286248" cy="2411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539" name="Picture 3" descr="F:\20170214_133045.jpg"/>
          <p:cNvPicPr>
            <a:picLocks noChangeAspect="1" noChangeArrowheads="1"/>
          </p:cNvPicPr>
          <p:nvPr/>
        </p:nvPicPr>
        <p:blipFill>
          <a:blip r:embed="rId4" cstate="print"/>
          <a:srcRect l="14053" t="3123"/>
          <a:stretch>
            <a:fillRect/>
          </a:stretch>
        </p:blipFill>
        <p:spPr bwMode="auto">
          <a:xfrm>
            <a:off x="4786314" y="2285992"/>
            <a:ext cx="3643338" cy="2310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571471" y="5472325"/>
            <a:ext cx="785817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Организация совместной работы с </a:t>
            </a:r>
            <a:r>
              <a:rPr lang="ru-RU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колегами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 r="3203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71472" y="3000372"/>
            <a:ext cx="7652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6562" name="Picture 2" descr="C:\Users\IRINA\Downloads\8193867.jpg"/>
          <p:cNvPicPr>
            <a:picLocks noChangeAspect="1" noChangeArrowheads="1"/>
          </p:cNvPicPr>
          <p:nvPr/>
        </p:nvPicPr>
        <p:blipFill>
          <a:blip r:embed="rId3"/>
          <a:srcRect l="3956" r="5854"/>
          <a:stretch>
            <a:fillRect/>
          </a:stretch>
        </p:blipFill>
        <p:spPr bwMode="auto">
          <a:xfrm>
            <a:off x="0" y="0"/>
            <a:ext cx="9174775" cy="635795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5429264"/>
            <a:ext cx="790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GungsuhChe" pitchFamily="49" charset="-127"/>
              </a:rPr>
              <a:t>Спасибо за внимание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GungsuhChe" pitchFamily="49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 r="3203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892971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Воспитание нравственно - патриотических качеств детей среднего дошкольного возраста, развитие интереса к истории и культуре России и Краснодарского края через все виды  детской деятельности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Задачи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u="sng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Закрепить знания о государственной символике Краснодарского края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чувство гордости за свой край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интерес к истории своей малой Родины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Расширять представление о  культуре Кубани, знакомить детей с литературным наследием края, народным прикладным искусством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Закреплять знания о праздниках, о  народных праздниках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Расширять знания о малой Родине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уважение к сотрудникам детского сада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Прививать интерес к традициям семьи, уважение к старшим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Расширять предметно-развивающую среду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интерес к чтению художественной литературы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активную жизненную позицию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Расширять словарный запас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4282" y="214290"/>
            <a:ext cx="864399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 работы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с детьми: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Организованная образовательная деятельность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Праздники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художественной литературы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Беседы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(подвижные, дидактические, сюжетно-ролевые, пальчиковые)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Художественное творчество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Наблюдение, прогулки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Мультимедийные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презентации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714356"/>
            <a:ext cx="9144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Совместная работа с детьми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конкурсах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Помощь в подготовке праздников и развлечений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с педагогами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Консультации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совместных конспектов НОД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Совместная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разработка алгоритма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разнообразной деятельности детей в режимных моментах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7158" y="571480"/>
            <a:ext cx="8786842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Ожидаемый результат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Для детей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 испытывают гордость за свою страну, интересуются историей Краснодарского</a:t>
            </a:r>
            <a:r>
              <a:rPr kumimoji="0" lang="ru-RU" sz="2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края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знают традиции казаков, символику  Краснодарского края, историю малой Родины.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детей более глубокие знания о Кубани, родном городе.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Для родителей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Родители понимают важность воспитания патриотических качеств в дошкольном возрасте, принимают непосредственное участие в этом.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Для педагогов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7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Повышение уровня педагогического мастерства.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14414" y="285728"/>
            <a:ext cx="592476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первые знания о символике Краснодарского края</a:t>
            </a:r>
            <a:endParaRPr lang="ru-RU" sz="28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28674" name="Picture 2" descr="C:\Users\IRINA\Desktop\даша\IMG_20170327_153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29582">
            <a:off x="285958" y="2049348"/>
            <a:ext cx="4525331" cy="3393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Users\IRINA\Desktop\даша\IMG_20170327_153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36147">
            <a:off x="4326374" y="2341628"/>
            <a:ext cx="4245261" cy="318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9699" name="Picture 3" descr="C:\Users\IRINA\Desktop\даша\IMG_20170327_153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24447">
            <a:off x="237343" y="1948086"/>
            <a:ext cx="4047818" cy="303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C:\Users\IRINA\Desktop\даша\IMG_20170327_153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96494">
            <a:off x="4722024" y="1663273"/>
            <a:ext cx="3740328" cy="2805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C:\Users\IRINA\Desktop\даша\IMG_20170327_1533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8579">
            <a:off x="2576901" y="3431596"/>
            <a:ext cx="4297252" cy="322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2976" y="0"/>
            <a:ext cx="621051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Знакомство с родным городом его историей достопримечательностями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71472" y="285728"/>
            <a:ext cx="80137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Знакомство с бытом казаков через игру</a:t>
            </a:r>
            <a:endParaRPr lang="ru-RU" sz="28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0722" name="Picture 2" descr="C:\Users\IRINA\Desktop\даша\IMG_20170328_093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3857652" cy="289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IRINA\Desktop\даша\IMG_20170328_093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857232"/>
            <a:ext cx="371477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IRINA\Desktop\даша\IMG_20170328_0935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678953"/>
            <a:ext cx="3929090" cy="294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IRINA\Desktop\даша\IMG_20170328_093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8689" y="3643314"/>
            <a:ext cx="3905277" cy="29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409</Words>
  <Application>Microsoft Office PowerPoint</Application>
  <PresentationFormat>Экран (4:3)</PresentationFormat>
  <Paragraphs>74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IRINA</cp:lastModifiedBy>
  <cp:revision>73</cp:revision>
  <dcterms:created xsi:type="dcterms:W3CDTF">2017-03-27T17:02:45Z</dcterms:created>
  <dcterms:modified xsi:type="dcterms:W3CDTF">2018-09-17T18:30:07Z</dcterms:modified>
</cp:coreProperties>
</file>